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56" r:id="rId2"/>
    <p:sldId id="280" r:id="rId3"/>
    <p:sldId id="281" r:id="rId4"/>
    <p:sldId id="271" r:id="rId5"/>
    <p:sldId id="258" r:id="rId6"/>
    <p:sldId id="272" r:id="rId7"/>
    <p:sldId id="259" r:id="rId8"/>
    <p:sldId id="273" r:id="rId9"/>
    <p:sldId id="260" r:id="rId10"/>
    <p:sldId id="274" r:id="rId11"/>
    <p:sldId id="261" r:id="rId12"/>
    <p:sldId id="275" r:id="rId13"/>
    <p:sldId id="262" r:id="rId14"/>
    <p:sldId id="279" r:id="rId15"/>
    <p:sldId id="263" r:id="rId16"/>
    <p:sldId id="264" r:id="rId17"/>
    <p:sldId id="266" r:id="rId18"/>
    <p:sldId id="282" r:id="rId19"/>
    <p:sldId id="278" r:id="rId20"/>
    <p:sldId id="277" r:id="rId21"/>
    <p:sldId id="276" r:id="rId22"/>
    <p:sldId id="267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CEFB033-8DA4-4B30-AC31-55A2E1FF91F8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98DA91-A95A-4898-8B17-1C97DE7FC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B9BB6-7A82-47D7-A0CA-E83390EB91CB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67FDB-A4B2-4AB3-BD93-6454F38E9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16F69-5895-4BE7-9D39-2A83F0F2F8CE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1054C-9E46-40D2-AE74-83FF01C6B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63664-EDC5-4909-ADA1-9AE61D87FAA7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B7297-7E7B-4411-B8F0-E392138D3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59806-54EC-4992-92D8-94AFAF88C83F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787D5-9EAA-44ED-9D8E-8BC98767A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29958-3894-4F2D-A78D-C2127595E275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A3407-3DB8-4C03-B0F9-B865C73AB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18C83-EF72-46C2-AD6B-AEBCF11BE7B6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36878-5741-4988-9C86-4D7C8F595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163CE-EC53-4B5E-ACD9-7229C3D788AF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24C19-18B6-4ABC-A488-1D5712AD1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F6E03-FA0A-4050-8F64-1ABB13A9DDE2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B9E70-2D04-48C0-8289-09B557FEB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5DC17-8B07-451C-A88B-9A4C206C4EED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E0671-C6C2-400B-90F4-6494211B5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833F-579D-406C-B159-E4270AAAF687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C94B9-D8A6-4783-B84B-FD4E9A573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B8E0-535E-427B-807F-3881D79F9F45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458E9-2300-444B-8BD3-65148CE39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64F6FF-3906-4DDA-9BE7-50808A871775}" type="datetimeFigureOut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A3EF0F-E5E3-40D3-A5B5-96BF6970E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on-I7bLa0&amp;feature=youtu.be" TargetMode="External"/><Relationship Id="rId2" Type="http://schemas.openxmlformats.org/officeDocument/2006/relationships/hyperlink" Target="https://www.youtube.com/watch?v=UbwJ9lJu78c&amp;feature=youtu.b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3" name="Imagine 6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Imagine 1" descr="https://www.goethe.de/resources/files/jpg304/Intro_Erasmu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0"/>
            <a:ext cx="190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685800" y="838200"/>
            <a:ext cx="7924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971800" algn="ctr"/>
                <a:tab pos="5943600" algn="r"/>
              </a:tabLst>
            </a:pPr>
            <a:r>
              <a:rPr lang="ro-RO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Proiect Erasmus+ ”</a:t>
            </a:r>
            <a:r>
              <a:rPr lang="en-US" sz="28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Consorțiu</a:t>
            </a:r>
            <a:r>
              <a:rPr lang="en-US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regional </a:t>
            </a:r>
            <a:r>
              <a:rPr lang="en-US" sz="28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pentru</a:t>
            </a:r>
            <a:r>
              <a:rPr lang="en-US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educație</a:t>
            </a:r>
            <a:r>
              <a:rPr lang="en-US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lang="en-US" sz="28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calitate</a:t>
            </a:r>
            <a:r>
              <a:rPr lang="en-US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în</a:t>
            </a:r>
            <a:r>
              <a:rPr lang="en-US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medii</a:t>
            </a:r>
            <a:r>
              <a:rPr lang="en-US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defavorizate</a:t>
            </a:r>
            <a:r>
              <a:rPr lang="ro-RO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en-US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CREDEM</a:t>
            </a:r>
            <a:r>
              <a:rPr lang="en-US" sz="28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) </a:t>
            </a:r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en-US" sz="20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o-RO" sz="2000" b="1" dirty="0" smtClean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2017-1-RO01-KA101-036840</a:t>
            </a:r>
            <a:endParaRPr lang="en-US" dirty="0">
              <a:solidFill>
                <a:srgbClr val="002060"/>
              </a:solidFill>
              <a:ea typeface="Calibri" pitchFamily="34" charset="0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2484438"/>
            <a:ext cx="9144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848100" algn="l"/>
              </a:tabLst>
            </a:pPr>
            <a:r>
              <a:rPr lang="ro-RO" sz="2800" b="1" dirty="0" smtClean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Curs </a:t>
            </a:r>
            <a:r>
              <a:rPr lang="ro-RO" sz="2800" b="1" dirty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”</a:t>
            </a:r>
            <a:r>
              <a:rPr lang="fr-FR" sz="2800" b="1" dirty="0" err="1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Quality</a:t>
            </a:r>
            <a:r>
              <a:rPr lang="fr-FR" sz="2800" b="1" dirty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 EU Project </a:t>
            </a:r>
            <a:r>
              <a:rPr lang="fr-FR" sz="2800" b="1" dirty="0" err="1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Management–Erasmus</a:t>
            </a:r>
            <a:r>
              <a:rPr lang="fr-FR" sz="2800" b="1" dirty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+ - </a:t>
            </a:r>
            <a:r>
              <a:rPr lang="fr-FR" sz="2800" b="1" dirty="0" err="1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Quality</a:t>
            </a:r>
            <a:r>
              <a:rPr lang="fr-FR" sz="2800" b="1" dirty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 and </a:t>
            </a:r>
            <a:r>
              <a:rPr lang="fr-FR" sz="2800" b="1" dirty="0" err="1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efficiency</a:t>
            </a:r>
            <a:r>
              <a:rPr lang="fr-FR" sz="2800" b="1" dirty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 for </a:t>
            </a:r>
            <a:r>
              <a:rPr lang="fr-FR" sz="2800" b="1" dirty="0" err="1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your</a:t>
            </a:r>
            <a:r>
              <a:rPr lang="fr-FR" sz="2800" b="1" dirty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 international </a:t>
            </a:r>
            <a:r>
              <a:rPr lang="fr-FR" sz="2800" b="1" dirty="0" err="1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projects</a:t>
            </a:r>
            <a:r>
              <a:rPr lang="fr-FR" sz="2800" b="1" dirty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!" </a:t>
            </a:r>
            <a:endParaRPr lang="ro-RO" sz="2800" b="1" dirty="0">
              <a:solidFill>
                <a:srgbClr val="002060"/>
              </a:solidFill>
              <a:latin typeface="Baskerville Old Face" pitchFamily="18" charset="0"/>
              <a:cs typeface="Times New Roman" pitchFamily="18" charset="0"/>
            </a:endParaRPr>
          </a:p>
          <a:p>
            <a:pPr algn="ctr">
              <a:tabLst>
                <a:tab pos="3848100" algn="l"/>
              </a:tabLst>
            </a:pPr>
            <a:r>
              <a:rPr lang="fr-FR" sz="2800" dirty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Malta, 05.10.2017 - 11.10.2017</a:t>
            </a:r>
            <a:endParaRPr lang="ro-RO" sz="2800" dirty="0">
              <a:solidFill>
                <a:srgbClr val="002060"/>
              </a:solidFill>
              <a:latin typeface="Baskerville Old Face" pitchFamily="18" charset="0"/>
              <a:cs typeface="Times New Roman" pitchFamily="18" charset="0"/>
            </a:endParaRPr>
          </a:p>
          <a:p>
            <a:pPr algn="ctr">
              <a:tabLst>
                <a:tab pos="3848100" algn="l"/>
              </a:tabLst>
            </a:pPr>
            <a:r>
              <a:rPr lang="ro-RO" sz="2800" dirty="0">
                <a:solidFill>
                  <a:srgbClr val="002060"/>
                </a:solidFill>
                <a:latin typeface="Baskerville Old Face" pitchFamily="18" charset="0"/>
                <a:cs typeface="Times New Roman" pitchFamily="18" charset="0"/>
              </a:rPr>
              <a:t>Furnizor de formare: Edu2Grow </a:t>
            </a:r>
            <a:endParaRPr lang="fr-FR" sz="2800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2058" name="TextBox 13"/>
          <p:cNvSpPr txBox="1">
            <a:spLocks noChangeArrowheads="1"/>
          </p:cNvSpPr>
          <p:nvPr/>
        </p:nvSpPr>
        <p:spPr bwMode="auto">
          <a:xfrm>
            <a:off x="0" y="4648200"/>
            <a:ext cx="9144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Baskerville Old Face" pitchFamily="18" charset="0"/>
              </a:rPr>
              <a:t>Participan</a:t>
            </a:r>
            <a:r>
              <a:rPr lang="ro-RO" sz="2800" b="1" dirty="0">
                <a:solidFill>
                  <a:srgbClr val="002060"/>
                </a:solidFill>
                <a:latin typeface="Baskerville Old Face" pitchFamily="18" charset="0"/>
              </a:rPr>
              <a:t>ți:</a:t>
            </a:r>
          </a:p>
          <a:p>
            <a:pPr lvl="2"/>
            <a:r>
              <a:rPr lang="ro-RO" b="1" dirty="0" err="1">
                <a:solidFill>
                  <a:srgbClr val="002060"/>
                </a:solidFill>
                <a:latin typeface="Baskerville Old Face" pitchFamily="18" charset="0"/>
              </a:rPr>
              <a:t>CONEA</a:t>
            </a:r>
            <a:r>
              <a:rPr lang="ro-RO" b="1" dirty="0">
                <a:solidFill>
                  <a:srgbClr val="002060"/>
                </a:solidFill>
                <a:latin typeface="Baskerville Old Face" pitchFamily="18" charset="0"/>
              </a:rPr>
              <a:t> Gabriela, Inspectoratul Școlar Județean Iași</a:t>
            </a:r>
          </a:p>
          <a:p>
            <a:pPr lvl="2"/>
            <a:r>
              <a:rPr lang="ro-RO" b="1" dirty="0">
                <a:solidFill>
                  <a:srgbClr val="002060"/>
                </a:solidFill>
                <a:latin typeface="Baskerville Old Face" pitchFamily="18" charset="0"/>
              </a:rPr>
              <a:t>PROCA Claudia Mihaela, Școala Gimnazială Specială </a:t>
            </a:r>
            <a:r>
              <a:rPr lang="en-US" b="1" dirty="0" smtClean="0">
                <a:solidFill>
                  <a:srgbClr val="002060"/>
                </a:solidFill>
                <a:latin typeface="Baskerville Old Face" pitchFamily="18" charset="0"/>
              </a:rPr>
              <a:t>“</a:t>
            </a:r>
            <a:r>
              <a:rPr lang="ro-RO" b="1" dirty="0" err="1" smtClean="0">
                <a:solidFill>
                  <a:srgbClr val="002060"/>
                </a:solidFill>
                <a:latin typeface="Baskerville Old Face" pitchFamily="18" charset="0"/>
              </a:rPr>
              <a:t>Cons</a:t>
            </a:r>
            <a:r>
              <a:rPr lang="en-US" b="1" dirty="0" smtClean="0">
                <a:solidFill>
                  <a:srgbClr val="002060"/>
                </a:solidFill>
                <a:latin typeface="Baskerville Old Face" pitchFamily="18" charset="0"/>
              </a:rPr>
              <a:t>t</a:t>
            </a:r>
            <a:r>
              <a:rPr lang="ro-RO" b="1" dirty="0" err="1" smtClean="0">
                <a:solidFill>
                  <a:srgbClr val="002060"/>
                </a:solidFill>
                <a:latin typeface="Baskerville Old Face" pitchFamily="18" charset="0"/>
              </a:rPr>
              <a:t>antin</a:t>
            </a:r>
            <a:r>
              <a:rPr lang="ro-RO" b="1" dirty="0" smtClean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ro-RO" b="1" dirty="0" smtClean="0">
                <a:solidFill>
                  <a:srgbClr val="002060"/>
                </a:solidFill>
                <a:latin typeface="Baskerville Old Face" pitchFamily="18" charset="0"/>
              </a:rPr>
              <a:t>Păunescu</a:t>
            </a:r>
            <a:r>
              <a:rPr lang="en-US" b="1" dirty="0" smtClean="0">
                <a:solidFill>
                  <a:srgbClr val="002060"/>
                </a:solidFill>
                <a:latin typeface="Baskerville Old Face" pitchFamily="18" charset="0"/>
              </a:rPr>
              <a:t>”</a:t>
            </a:r>
            <a:r>
              <a:rPr lang="ro-RO" b="1" dirty="0" smtClean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ro-RO" b="1" dirty="0">
                <a:solidFill>
                  <a:srgbClr val="002060"/>
                </a:solidFill>
                <a:latin typeface="Baskerville Old Face" pitchFamily="18" charset="0"/>
              </a:rPr>
              <a:t>Iași</a:t>
            </a:r>
          </a:p>
          <a:p>
            <a:pPr lvl="2"/>
            <a:r>
              <a:rPr lang="ro-RO" b="1" dirty="0" smtClean="0">
                <a:solidFill>
                  <a:srgbClr val="002060"/>
                </a:solidFill>
                <a:latin typeface="Baskerville Old Face" pitchFamily="18" charset="0"/>
              </a:rPr>
              <a:t>DINCĂ Daniela Carmen, Școala Profesională Dumești</a:t>
            </a:r>
          </a:p>
          <a:p>
            <a:pPr lvl="2"/>
            <a:r>
              <a:rPr lang="ro-RO" b="1" dirty="0" smtClean="0">
                <a:solidFill>
                  <a:srgbClr val="002060"/>
                </a:solidFill>
                <a:latin typeface="Baskerville Old Face" pitchFamily="18" charset="0"/>
              </a:rPr>
              <a:t>FLORICĂ </a:t>
            </a:r>
            <a:r>
              <a:rPr lang="ro-RO" b="1" dirty="0">
                <a:solidFill>
                  <a:srgbClr val="002060"/>
                </a:solidFill>
                <a:latin typeface="Baskerville Old Face" pitchFamily="18" charset="0"/>
              </a:rPr>
              <a:t>Stela, Școala Gimnazială Golăiești</a:t>
            </a:r>
          </a:p>
          <a:p>
            <a:pPr lvl="2"/>
            <a:r>
              <a:rPr lang="ro-RO" b="1" dirty="0" err="1" smtClean="0">
                <a:solidFill>
                  <a:srgbClr val="002060"/>
                </a:solidFill>
                <a:latin typeface="Baskerville Old Face" pitchFamily="18" charset="0"/>
              </a:rPr>
              <a:t>PINTILI</a:t>
            </a:r>
            <a:r>
              <a:rPr lang="ro-RO" b="1" dirty="0" smtClean="0">
                <a:solidFill>
                  <a:srgbClr val="002060"/>
                </a:solidFill>
                <a:latin typeface="Baskerville Old Face" pitchFamily="18" charset="0"/>
              </a:rPr>
              <a:t> Daniela, Școala Profesională Cristești</a:t>
            </a:r>
          </a:p>
          <a:p>
            <a:pPr lvl="2"/>
            <a:r>
              <a:rPr lang="ro-RO" b="1" dirty="0" err="1" smtClean="0">
                <a:solidFill>
                  <a:srgbClr val="002060"/>
                </a:solidFill>
                <a:latin typeface="Baskerville Old Face" pitchFamily="18" charset="0"/>
              </a:rPr>
              <a:t>TOMULICĂ</a:t>
            </a:r>
            <a:r>
              <a:rPr lang="ro-RO" b="1" dirty="0" smtClean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ro-RO" b="1" dirty="0">
                <a:solidFill>
                  <a:srgbClr val="002060"/>
                </a:solidFill>
                <a:latin typeface="Baskerville Old Face" pitchFamily="18" charset="0"/>
              </a:rPr>
              <a:t>Maria, Liceul Tehnologic Special </a:t>
            </a:r>
            <a:r>
              <a:rPr lang="en-US" b="1" dirty="0" smtClean="0">
                <a:solidFill>
                  <a:srgbClr val="002060"/>
                </a:solidFill>
                <a:latin typeface="Baskerville Old Face" pitchFamily="18" charset="0"/>
              </a:rPr>
              <a:t>“</a:t>
            </a:r>
            <a:r>
              <a:rPr lang="ro-RO" b="1" dirty="0" smtClean="0">
                <a:solidFill>
                  <a:srgbClr val="002060"/>
                </a:solidFill>
                <a:latin typeface="Baskerville Old Face" pitchFamily="18" charset="0"/>
              </a:rPr>
              <a:t>Vasile Pavelcu</a:t>
            </a:r>
            <a:r>
              <a:rPr lang="en-US" b="1" dirty="0" smtClean="0">
                <a:solidFill>
                  <a:srgbClr val="002060"/>
                </a:solidFill>
                <a:latin typeface="Baskerville Old Face" pitchFamily="18" charset="0"/>
              </a:rPr>
              <a:t>”</a:t>
            </a:r>
            <a:r>
              <a:rPr lang="ro-RO" b="1" dirty="0" smtClean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ro-RO" b="1" dirty="0">
                <a:solidFill>
                  <a:srgbClr val="002060"/>
                </a:solidFill>
                <a:latin typeface="Baskerville Old Face" pitchFamily="18" charset="0"/>
              </a:rPr>
              <a:t>Iași</a:t>
            </a:r>
          </a:p>
          <a:p>
            <a:pPr lvl="2"/>
            <a:r>
              <a:rPr lang="ro-RO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6" name="Picture 3" descr="C:\Users\Claudia\Desktop\malta 2017\20171008_160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7882" y="0"/>
            <a:ext cx="4166118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7" name="Picture 4" descr="C:\Users\Claudia\Desktop\malta 2017\20171008_120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9800"/>
            <a:ext cx="5029200" cy="282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8" name="Picture 5" descr="C:\Users\Claudia\Desktop\malta 2017\20171008_155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219257"/>
            <a:ext cx="4194027" cy="2638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72" name="TextBox 8"/>
          <p:cNvSpPr txBox="1">
            <a:spLocks noChangeArrowheads="1"/>
          </p:cNvSpPr>
          <p:nvPr/>
        </p:nvSpPr>
        <p:spPr bwMode="auto">
          <a:xfrm>
            <a:off x="228600" y="5105400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Baskerville Old Face" pitchFamily="18" charset="0"/>
              </a:rPr>
              <a:t>Templele Megalitice-Hagar Qim</a:t>
            </a:r>
            <a:endParaRPr lang="ro-RO" sz="2000" b="1">
              <a:solidFill>
                <a:srgbClr val="002060"/>
              </a:solidFill>
              <a:latin typeface="Baskerville Old Face" pitchFamily="18" charset="0"/>
            </a:endParaRPr>
          </a:p>
          <a:p>
            <a:pPr algn="ctr"/>
            <a:r>
              <a:rPr lang="ro-RO" sz="2000" b="1">
                <a:solidFill>
                  <a:srgbClr val="002060"/>
                </a:solidFill>
                <a:latin typeface="Baskerville Old Face" pitchFamily="18" charset="0"/>
              </a:rPr>
              <a:t>Sunt cele mai vechi temple din lume</a:t>
            </a:r>
            <a:endParaRPr lang="en-US" sz="2000" b="1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11273" name="TextBox 9"/>
          <p:cNvSpPr txBox="1">
            <a:spLocks noChangeArrowheads="1"/>
          </p:cNvSpPr>
          <p:nvPr/>
        </p:nvSpPr>
        <p:spPr bwMode="auto">
          <a:xfrm>
            <a:off x="5105400" y="3733800"/>
            <a:ext cx="3733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Baskerville Old Face" pitchFamily="18" charset="0"/>
              </a:rPr>
              <a:t>Mdina-vechea capital</a:t>
            </a:r>
            <a:r>
              <a:rPr lang="ro-RO" sz="2000" b="1">
                <a:solidFill>
                  <a:srgbClr val="002060"/>
                </a:solidFill>
                <a:latin typeface="Baskerville Old Face" pitchFamily="18" charset="0"/>
              </a:rPr>
              <a:t>ă a Maltei</a:t>
            </a:r>
            <a:endParaRPr lang="en-US" sz="2000" b="1">
              <a:solidFill>
                <a:srgbClr val="00206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>
              <a:solidFill>
                <a:srgbClr val="002060"/>
              </a:solidFill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685800" y="76200"/>
            <a:ext cx="7696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2800" b="1" dirty="0">
                <a:solidFill>
                  <a:srgbClr val="002060"/>
                </a:solidFill>
                <a:latin typeface="Baskerville Old Face" pitchFamily="18" charset="0"/>
              </a:rPr>
              <a:t>Ziua 5 (09.10.2017): Ciclul managementului unui proiect; </a:t>
            </a:r>
            <a:r>
              <a:rPr lang="ro-RO" sz="2800" b="1" dirty="0" smtClean="0">
                <a:solidFill>
                  <a:srgbClr val="002060"/>
                </a:solidFill>
                <a:latin typeface="Baskerville Old Face" pitchFamily="18" charset="0"/>
              </a:rPr>
              <a:t>matricea </a:t>
            </a:r>
            <a:r>
              <a:rPr lang="ro-RO" sz="2800" b="1" dirty="0">
                <a:solidFill>
                  <a:srgbClr val="002060"/>
                </a:solidFill>
                <a:latin typeface="Baskerville Old Face" pitchFamily="18" charset="0"/>
              </a:rPr>
              <a:t>logică a unui proiect </a:t>
            </a:r>
            <a:endParaRPr lang="en-US" sz="2800" b="1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0" y="990600"/>
            <a:ext cx="43434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Brainstorming cu privire la viitoare proiecte-Fonduri europene</a:t>
            </a:r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: </a:t>
            </a: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priorități, produse finale, activități și obiective</a:t>
            </a:r>
          </a:p>
          <a:p>
            <a:endParaRPr lang="ro-RO" b="1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Schița unui proiect </a:t>
            </a:r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- </a:t>
            </a: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propunere</a:t>
            </a:r>
          </a:p>
          <a:p>
            <a:endParaRPr lang="ro-RO" b="1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Calitate și eficiență pentru proiectele internaționale: lucru în echipă–metoda </a:t>
            </a:r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arbore</a:t>
            </a: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lui</a:t>
            </a:r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 pentru identificarea nevoilor </a:t>
            </a: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și impactului</a:t>
            </a:r>
          </a:p>
          <a:p>
            <a:endParaRPr lang="ro-RO" b="1">
              <a:solidFill>
                <a:srgbClr val="002060"/>
              </a:solidFill>
              <a:latin typeface="Calibri" pitchFamily="34" charset="0"/>
            </a:endParaRPr>
          </a:p>
          <a:p>
            <a:endParaRPr lang="ro-RO">
              <a:solidFill>
                <a:srgbClr val="002060"/>
              </a:solidFill>
              <a:latin typeface="Calibri" pitchFamily="34" charset="0"/>
            </a:endParaRPr>
          </a:p>
          <a:p>
            <a:endParaRPr lang="en-US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1271" name="Picture 7" descr="C:\Users\Claudia\Desktop\malta 2017\20171009_095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38250"/>
            <a:ext cx="4572000" cy="2343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2" name="Picture 8" descr="C:\Users\Claudia\Desktop\malta 2017\20171009_101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5303"/>
            <a:ext cx="4572000" cy="293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3" name="Picture 9" descr="C:\Users\Claudia\Desktop\malta 2017\20171010_1326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86200"/>
            <a:ext cx="4495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0" y="0"/>
            <a:ext cx="44196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Linia proiectului: activități specifice pentru fiecare etapă a ciclului managementului de proiect</a:t>
            </a:r>
          </a:p>
          <a:p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Exercițiu de grup: metoda liniei proiectului</a:t>
            </a:r>
          </a:p>
          <a:p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Vizită de studiu la Centrul de consultanță în domeniul fondurilor europene </a:t>
            </a:r>
            <a:r>
              <a:rPr lang="ro-RO" b="1" dirty="0" err="1">
                <a:solidFill>
                  <a:srgbClr val="002060"/>
                </a:solidFill>
                <a:latin typeface="Calibri" pitchFamily="34" charset="0"/>
              </a:rPr>
              <a:t>MEUSAC</a:t>
            </a:r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Evaluare: reflecții de grup, chestionar de evaluare și completarea raportului zilnic</a:t>
            </a:r>
          </a:p>
        </p:txBody>
      </p:sp>
      <p:pic>
        <p:nvPicPr>
          <p:cNvPr id="12294" name="Picture 2" descr="C:\Users\Claudia\Desktop\malta 2017\20171010_132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900487"/>
            <a:ext cx="4876800" cy="295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5" name="Picture 4" descr="C:\Users\Claudia\Desktop\malta 2017\IMG-20171014-WA0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50"/>
            <a:ext cx="5715000" cy="371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6" name="Picture 6" descr="C:\Users\Claudia\Desktop\malta 2017\IMG-20171014-WA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4800" y="0"/>
            <a:ext cx="37592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2800" b="1" dirty="0">
                <a:solidFill>
                  <a:srgbClr val="002060"/>
                </a:solidFill>
                <a:latin typeface="Baskerville Old Face" pitchFamily="18" charset="0"/>
              </a:rPr>
              <a:t>Ziua 6 (10.10.2017): Școala primară Dom Mauro Inguanez</a:t>
            </a:r>
            <a:endParaRPr lang="en-US" sz="2800" b="1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  <p:pic>
        <p:nvPicPr>
          <p:cNvPr id="13321" name="Picture 9" descr="D:\ISJ-Proiecte\2-Erasmus+2014-2020\Implementare\KA1\2017\5-Mobilitate\F1-Malta\Photos\Eu\IMG_20171009_093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7823200" cy="594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22" name="Picture 10" descr="D:\ISJ-Proiecte\2-Erasmus+2014-2020\Implementare\KA1\2017\5-Mobilitate\F1-Malta\Photos\Eu\IMG_20171009_093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914400"/>
            <a:ext cx="5638800" cy="601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0" y="685800"/>
            <a:ext cx="4495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Linia proiectului: Managementul produselor intelectuale: exercițiu de grup</a:t>
            </a:r>
          </a:p>
          <a:p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Calitate și eficiență pentru proiectele internaționale: exercițiu de grup</a:t>
            </a:r>
          </a:p>
          <a:p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Managementul timpului și al riscurilor</a:t>
            </a:r>
          </a:p>
          <a:p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Evaluare: reflecții de grup, chestionar de evaluare și completarea raportului zilnic</a:t>
            </a:r>
          </a:p>
          <a:p>
            <a:endParaRPr lang="en-US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3319" name="Picture 7" descr="C:\Users\Claudia\Desktop\malta 2017\IMG-20171014-WA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8762" y="685800"/>
            <a:ext cx="4985238" cy="617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20" name="Picture 8" descr="C:\Users\Claudia\Desktop\malta 2017\IMG-20171014-WA0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41910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609600" y="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2800" b="1">
                <a:solidFill>
                  <a:srgbClr val="002060"/>
                </a:solidFill>
                <a:latin typeface="Baskerville Old Face" pitchFamily="18" charset="0"/>
              </a:rPr>
              <a:t>Ziua 7 (11.10.2017): Monitorizare, evaluare și audit</a:t>
            </a:r>
            <a:endParaRPr lang="en-US" sz="2800" b="1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0" y="685800"/>
            <a:ext cx="914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Diseminarea și valorizarea activităților din cadrul proiectelor Erasmus Plus; *pași simpli pentru crearea unei strategii de diseminare eficiente; *evenimente de multiplicare; *metode și instrumente pentru creșterea impactului diseminării  (abordări nonformale)</a:t>
            </a:r>
          </a:p>
          <a:p>
            <a:pPr>
              <a:buFont typeface="Wingdings" pitchFamily="2" charset="2"/>
              <a:buChar char="Ø"/>
            </a:pPr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Evaluare și monitorizare</a:t>
            </a:r>
          </a:p>
          <a:p>
            <a:pPr>
              <a:buFont typeface="Wingdings" pitchFamily="2" charset="2"/>
              <a:buChar char="Ø"/>
            </a:pPr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Sustenabilitatea proiectului </a:t>
            </a:r>
          </a:p>
        </p:txBody>
      </p:sp>
      <p:pic>
        <p:nvPicPr>
          <p:cNvPr id="14343" name="Picture 9" descr="C:\Users\Claudia\Desktop\malta 2017\IMG-20171014-WA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2895600"/>
            <a:ext cx="495300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4" name="Picture 10" descr="C:\Users\Claudia\Desktop\malta 2017\IMG-20171014-WA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830544"/>
            <a:ext cx="4343400" cy="5027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1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15365" name="Picture 7" descr="C:\Users\Claudia\Desktop\malta 2017\IMG_6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" y="762000"/>
            <a:ext cx="915924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76200" y="0"/>
            <a:ext cx="8915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2800" b="1">
                <a:solidFill>
                  <a:srgbClr val="002060"/>
                </a:solidFill>
                <a:latin typeface="Baskerville Old Face" pitchFamily="18" charset="0"/>
              </a:rPr>
              <a:t>Înmânarea certificatelor de participare</a:t>
            </a:r>
            <a:endParaRPr lang="en-US" sz="2800" b="1">
              <a:solidFill>
                <a:srgbClr val="002060"/>
              </a:solidFill>
              <a:latin typeface="Baskerville Old Face" pitchFamily="18" charset="0"/>
            </a:endParaRPr>
          </a:p>
          <a:p>
            <a:pPr algn="ctr"/>
            <a:endParaRPr lang="en-US" b="1">
              <a:solidFill>
                <a:srgbClr val="00206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6324600"/>
            <a:ext cx="6400800" cy="533400"/>
          </a:xfrm>
        </p:spPr>
        <p:txBody>
          <a:bodyPr rtlCol="0">
            <a:normAutofit fontScale="47500" lnSpcReduction="20000"/>
          </a:bodyPr>
          <a:lstStyle/>
          <a:p>
            <a:r>
              <a:rPr lang="en-US" i="1" dirty="0" smtClean="0">
                <a:solidFill>
                  <a:srgbClr val="002060"/>
                </a:solidFill>
                <a:latin typeface="Calibri" pitchFamily="34" charset="0"/>
                <a:hlinkClick r:id="rId2"/>
              </a:rPr>
              <a:t>https://www.youtube.com/watch?v=UbwJ9lJu78c&amp;feature=youtu.be</a:t>
            </a:r>
            <a:endParaRPr lang="en-US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 smtClean="0">
                <a:hlinkClick r:id="rId3"/>
              </a:rPr>
              <a:t>://www.youtube.com/watch?v=Nson-I7bLa0&amp;feature=youtu.be</a:t>
            </a:r>
            <a:endParaRPr lang="en-US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6389" name="Picture 8" descr="C:\Users\Claudia\Desktop\malta 2017\IMG_6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981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19460" name="Picture 4" descr="IMG_20171006_1121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20484" name="Picture 4" descr="IMG_20171010_1527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609600" y="228600"/>
            <a:ext cx="800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2800" b="1">
                <a:solidFill>
                  <a:srgbClr val="002060"/>
                </a:solidFill>
                <a:latin typeface="+mn-lt"/>
              </a:rPr>
              <a:t>Ziua 1 (05.10.2017): Participare și facilitare</a:t>
            </a:r>
            <a:endParaRPr lang="en-US" sz="28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0" y="1295400"/>
            <a:ext cx="510540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endParaRPr lang="ro-RO" sz="2000" b="1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defRPr/>
            </a:pPr>
            <a:endParaRPr lang="ro-RO" sz="2000" b="1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defRPr/>
            </a:pPr>
            <a:endParaRPr lang="ro-RO" sz="2000" b="1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o-RO" sz="2000" b="1" dirty="0">
                <a:solidFill>
                  <a:srgbClr val="002060"/>
                </a:solidFill>
                <a:latin typeface="+mn-lt"/>
              </a:rPr>
              <a:t>Deschiderea cursului, prezentarea participanților – Consiliul local din </a:t>
            </a:r>
            <a:r>
              <a:rPr lang="ro-RO" sz="2000" b="1" dirty="0" err="1">
                <a:solidFill>
                  <a:srgbClr val="002060"/>
                </a:solidFill>
                <a:latin typeface="+mn-lt"/>
              </a:rPr>
              <a:t>Senglea</a:t>
            </a:r>
            <a:endParaRPr lang="ro-RO" sz="2000" b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o-RO" sz="2000" b="1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o-RO" sz="2000" b="1" dirty="0">
                <a:solidFill>
                  <a:srgbClr val="002060"/>
                </a:solidFill>
                <a:latin typeface="+mn-lt"/>
              </a:rPr>
              <a:t>Implicarea </a:t>
            </a:r>
            <a:r>
              <a:rPr lang="ro-RO" sz="2000" b="1" dirty="0" smtClean="0">
                <a:solidFill>
                  <a:srgbClr val="002060"/>
                </a:solidFill>
                <a:latin typeface="+mn-lt"/>
              </a:rPr>
              <a:t>într-un </a:t>
            </a:r>
            <a:r>
              <a:rPr lang="ro-RO" sz="2000" b="1" dirty="0">
                <a:solidFill>
                  <a:srgbClr val="002060"/>
                </a:solidFill>
                <a:latin typeface="+mn-lt"/>
              </a:rPr>
              <a:t>proiect internațional: comunicare și interacțiune</a:t>
            </a:r>
          </a:p>
          <a:p>
            <a:pPr>
              <a:defRPr/>
            </a:pPr>
            <a:endParaRPr lang="ro-RO" sz="2000" b="1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o-RO" sz="2000" b="1" dirty="0">
                <a:solidFill>
                  <a:srgbClr val="002060"/>
                </a:solidFill>
                <a:latin typeface="+mn-lt"/>
              </a:rPr>
              <a:t>Diferențe culturale, stereotipuri și prejudecăți</a:t>
            </a:r>
          </a:p>
          <a:p>
            <a:pPr>
              <a:defRPr/>
            </a:pPr>
            <a:endParaRPr lang="ro-RO" sz="2000" b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22" name="Picture 2" descr="D:\ISJ-Proiecte\2-Erasmus+2014-2020\Implementare\KA1\2017\5-Mobilitate\F1-Malta\Photos\Eu\IMG_20171005_155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990600"/>
            <a:ext cx="4152900" cy="553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21508" name="Picture 6" descr="IMG_20171011_1602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22532" name="Picture 3" descr="zid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22196395_10155819067863023_5762889507106241825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22154398_10155819067658023_991071255726380305_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3" name="Picture 5" descr="C:\Users\Claudia\Desktop\malta 2017\IMG-20171014-WA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 rot="10800000" flipH="1" flipV="1">
            <a:off x="0" y="1023938"/>
            <a:ext cx="342900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88872" rIns="0" bIns="88872" anchor="ctr">
            <a:spAutoFit/>
          </a:bodyPr>
          <a:lstStyle/>
          <a:p>
            <a:endParaRPr lang="en-US" i="1" dirty="0">
              <a:solidFill>
                <a:srgbClr val="002060"/>
              </a:solidFill>
              <a:latin typeface="Calibri" pitchFamily="34" charset="0"/>
            </a:endParaRPr>
          </a:p>
          <a:p>
            <a:pPr lvl="1" indent="-122238" eaLnBrk="0" hangingPunct="0"/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Educaţia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este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cea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mai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puternică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armă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pe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care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voi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o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puteţi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folosi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pentru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a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schimba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Baskerville Old Face" pitchFamily="18" charset="0"/>
              </a:rPr>
              <a:t>lumea</a:t>
            </a:r>
            <a:r>
              <a:rPr lang="en-US" sz="3200" b="1" i="1" dirty="0">
                <a:solidFill>
                  <a:srgbClr val="002060"/>
                </a:solidFill>
                <a:latin typeface="Baskerville Old Face" pitchFamily="18" charset="0"/>
              </a:rPr>
              <a:t>.</a:t>
            </a:r>
            <a:endParaRPr lang="ro-RO" sz="3200" b="1" i="1" dirty="0">
              <a:solidFill>
                <a:srgbClr val="002060"/>
              </a:solidFill>
              <a:latin typeface="Baskerville Old Face" pitchFamily="18" charset="0"/>
            </a:endParaRPr>
          </a:p>
          <a:p>
            <a:pPr lvl="1" indent="-122238" eaLnBrk="0" hangingPunct="0"/>
            <a:endParaRPr lang="ro-RO" sz="3200" b="1" i="1" dirty="0">
              <a:solidFill>
                <a:srgbClr val="002060"/>
              </a:solidFill>
              <a:latin typeface="Baskerville Old Face" pitchFamily="18" charset="0"/>
            </a:endParaRPr>
          </a:p>
          <a:p>
            <a:pPr lvl="1" indent="-122238" algn="ctr" eaLnBrk="0" hangingPunct="0"/>
            <a:r>
              <a:rPr lang="ro-RO" sz="2000" b="1" i="1" dirty="0">
                <a:solidFill>
                  <a:srgbClr val="002060"/>
                </a:solidFill>
                <a:latin typeface="Baskerville Old Face" pitchFamily="18" charset="0"/>
              </a:rPr>
              <a:t>(Nelson Mandela)</a:t>
            </a:r>
            <a:endParaRPr lang="en-US" sz="2000" b="1" i="1" dirty="0">
              <a:solidFill>
                <a:srgbClr val="002060"/>
              </a:solidFill>
              <a:latin typeface="Baskerville Old Face" pitchFamily="18" charset="0"/>
            </a:endParaRPr>
          </a:p>
          <a:p>
            <a:pPr eaLnBrk="0" hangingPunct="0"/>
            <a:r>
              <a:rPr lang="en-US" sz="800" i="1" dirty="0">
                <a:solidFill>
                  <a:srgbClr val="002060"/>
                </a:solidFill>
              </a:rPr>
              <a:t/>
            </a:r>
            <a:br>
              <a:rPr lang="en-US" sz="800" i="1" dirty="0">
                <a:solidFill>
                  <a:srgbClr val="002060"/>
                </a:solidFill>
              </a:rPr>
            </a:br>
            <a:endParaRPr lang="en-US" i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0" y="2057400"/>
            <a:ext cx="5105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endParaRPr lang="ro-RO" sz="2000" b="1" dirty="0">
              <a:solidFill>
                <a:srgbClr val="002060"/>
              </a:solidFill>
              <a:latin typeface="Calibri" pitchFamily="34" charset="0"/>
            </a:endParaRPr>
          </a:p>
          <a:p>
            <a:pPr marL="342900" indent="-342900">
              <a:defRPr/>
            </a:pPr>
            <a:endParaRPr lang="ro-RO" sz="20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defRPr/>
            </a:pPr>
            <a:endParaRPr lang="ro-RO" sz="20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o-RO" sz="2000" b="1" dirty="0">
                <a:solidFill>
                  <a:srgbClr val="002060"/>
                </a:solidFill>
                <a:latin typeface="Calibri" pitchFamily="34" charset="0"/>
              </a:rPr>
              <a:t>Iceberg-ul intercultural</a:t>
            </a:r>
          </a:p>
          <a:p>
            <a:pPr>
              <a:defRPr/>
            </a:pPr>
            <a:endParaRPr lang="ro-RO" sz="20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o-RO" sz="2000" b="1" dirty="0">
                <a:solidFill>
                  <a:srgbClr val="002060"/>
                </a:solidFill>
                <a:latin typeface="Calibri" pitchFamily="34" charset="0"/>
              </a:rPr>
              <a:t>Jocuri de rol: tipuri de comunicare (comunicare asertivă, agresivă, pasivă). </a:t>
            </a:r>
          </a:p>
          <a:p>
            <a:pPr>
              <a:buFont typeface="Wingdings" pitchFamily="2" charset="2"/>
              <a:buChar char="Ø"/>
              <a:defRPr/>
            </a:pPr>
            <a:endParaRPr lang="ro-RO" sz="20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o-RO" sz="2000" b="1" dirty="0">
                <a:solidFill>
                  <a:srgbClr val="002060"/>
                </a:solidFill>
                <a:latin typeface="Calibri" pitchFamily="34" charset="0"/>
              </a:rPr>
              <a:t>Canale de comunicare interne și externe</a:t>
            </a:r>
          </a:p>
          <a:p>
            <a:pPr>
              <a:defRPr/>
            </a:pPr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defRPr/>
            </a:pP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080" name="Picture 8" descr="https://scontent-frx5-1.xx.fbcdn.net/v/t1.0-9/22221885_1852259675088192_1376141429859824174_n.jpg?oh=24066bae46f5ab40acd6a136cd7cb30e&amp;oe=5A3AB82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1828800"/>
            <a:ext cx="4377267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Evaluare : reflecții de grup, chestionar de evaluare și completarea raportului zilnic</a:t>
            </a:r>
            <a:endParaRPr lang="en-US" b="1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ro-RO" b="1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Ziua Mondiala e educa</a:t>
            </a: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ț</a:t>
            </a:r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iei -</a:t>
            </a:r>
            <a:r>
              <a:rPr lang="ro-RO" b="1">
                <a:solidFill>
                  <a:srgbClr val="002060"/>
                </a:solidFill>
                <a:latin typeface="Calibri" pitchFamily="34" charset="0"/>
              </a:rPr>
              <a:t> prânz intercultural</a:t>
            </a:r>
          </a:p>
        </p:txBody>
      </p:sp>
      <p:pic>
        <p:nvPicPr>
          <p:cNvPr id="4103" name="Picture 7" descr="20171005_1316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953000"/>
            <a:ext cx="3386668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 descr="20171005_1318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1307" y="685799"/>
            <a:ext cx="3792694" cy="2133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5" name="Picture 9" descr="20171005_1318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743200"/>
            <a:ext cx="3733800" cy="2099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6" name="Picture 10" descr="20171005_13194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7626" y="4953000"/>
            <a:ext cx="3092174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7" name="Picture 11" descr="20171005_13234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3035" y="4876800"/>
            <a:ext cx="3520966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9" name="Picture 13" descr="D:\ISJ-Proiecte\2-Erasmus+2014-2020\Implementare\KA1\2017\5-Mobilitate\F1-Malta\Photos\22279684_1852259491754877_2837720291824489944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1371600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8600" y="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2800" b="1">
                <a:solidFill>
                  <a:srgbClr val="002060"/>
                </a:solidFill>
                <a:latin typeface="Baskerville Old Face" pitchFamily="18" charset="0"/>
              </a:rPr>
              <a:t>Ziua 2 (06.10.2017): Participare și facilitare; </a:t>
            </a:r>
          </a:p>
          <a:p>
            <a:pPr algn="ctr"/>
            <a:r>
              <a:rPr lang="ro-RO" sz="2800" b="1">
                <a:solidFill>
                  <a:srgbClr val="002060"/>
                </a:solidFill>
                <a:latin typeface="Baskerville Old Face" pitchFamily="18" charset="0"/>
              </a:rPr>
              <a:t>ciclul </a:t>
            </a:r>
            <a:r>
              <a:rPr lang="en-US" sz="2800" b="1">
                <a:solidFill>
                  <a:srgbClr val="002060"/>
                </a:solidFill>
                <a:latin typeface="Baskerville Old Face" pitchFamily="18" charset="0"/>
              </a:rPr>
              <a:t>de </a:t>
            </a:r>
            <a:r>
              <a:rPr lang="ro-RO" sz="2800" b="1">
                <a:solidFill>
                  <a:srgbClr val="002060"/>
                </a:solidFill>
                <a:latin typeface="Baskerville Old Face" pitchFamily="18" charset="0"/>
              </a:rPr>
              <a:t>management</a:t>
            </a:r>
            <a:r>
              <a:rPr lang="en-US" sz="2800" b="1">
                <a:solidFill>
                  <a:srgbClr val="002060"/>
                </a:solidFill>
                <a:latin typeface="Baskerville Old Face" pitchFamily="18" charset="0"/>
              </a:rPr>
              <a:t> al </a:t>
            </a:r>
            <a:r>
              <a:rPr lang="ro-RO" sz="2800" b="1">
                <a:solidFill>
                  <a:srgbClr val="002060"/>
                </a:solidFill>
                <a:latin typeface="Baskerville Old Face" pitchFamily="18" charset="0"/>
              </a:rPr>
              <a:t>unui proiect</a:t>
            </a:r>
            <a:endParaRPr lang="en-US" sz="2800" b="1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0" y="762000"/>
            <a:ext cx="66294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Munca în echipa de proiect: etapele dezvoltării unei echipe conform teoriei de formare</a:t>
            </a:r>
            <a:r>
              <a:rPr lang="en-US" b="1" dirty="0">
                <a:solidFill>
                  <a:srgbClr val="002060"/>
                </a:solidFill>
                <a:latin typeface="Calibri" pitchFamily="34" charset="0"/>
              </a:rPr>
              <a:t> a </a:t>
            </a: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lui </a:t>
            </a:r>
            <a:r>
              <a:rPr lang="ro-RO" b="1" dirty="0" err="1">
                <a:solidFill>
                  <a:srgbClr val="002060"/>
                </a:solidFill>
                <a:latin typeface="Calibri" pitchFamily="34" charset="0"/>
              </a:rPr>
              <a:t>Tuckman</a:t>
            </a: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Jocuri, metode și instrumente pentru îmbunătățirea comunicării</a:t>
            </a:r>
          </a:p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Calitățile unui bun manager de </a:t>
            </a:r>
            <a:r>
              <a:rPr lang="ro-RO" b="1" dirty="0" smtClean="0">
                <a:solidFill>
                  <a:srgbClr val="002060"/>
                </a:solidFill>
                <a:latin typeface="Calibri" pitchFamily="34" charset="0"/>
              </a:rPr>
              <a:t>proiect</a:t>
            </a:r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Anunțarea proiectului: Instituția voastră </a:t>
            </a:r>
            <a:r>
              <a:rPr lang="ro-RO" b="1" dirty="0" smtClean="0">
                <a:solidFill>
                  <a:srgbClr val="002060"/>
                </a:solidFill>
                <a:latin typeface="Calibri" pitchFamily="34" charset="0"/>
              </a:rPr>
              <a:t>vorbește</a:t>
            </a:r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 - </a:t>
            </a:r>
            <a:r>
              <a:rPr lang="ro-RO" b="1" dirty="0" smtClean="0">
                <a:solidFill>
                  <a:srgbClr val="002060"/>
                </a:solidFill>
                <a:latin typeface="Calibri" pitchFamily="34" charset="0"/>
              </a:rPr>
              <a:t>viziune</a:t>
            </a: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ro-RO" b="1" dirty="0" smtClean="0">
                <a:solidFill>
                  <a:srgbClr val="002060"/>
                </a:solidFill>
                <a:latin typeface="Calibri" pitchFamily="34" charset="0"/>
              </a:rPr>
              <a:t>misiune</a:t>
            </a: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, valori, logo</a:t>
            </a:r>
          </a:p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endParaRPr lang="ro-RO" dirty="0">
              <a:solidFill>
                <a:srgbClr val="002060"/>
              </a:solidFill>
              <a:latin typeface="Calibri" pitchFamily="34" charset="0"/>
            </a:endParaRPr>
          </a:p>
          <a:p>
            <a:endParaRPr lang="ro-RO" dirty="0">
              <a:solidFill>
                <a:srgbClr val="002060"/>
              </a:solidFill>
              <a:latin typeface="Calibri" pitchFamily="34" charset="0"/>
            </a:endParaRPr>
          </a:p>
          <a:p>
            <a:endParaRPr lang="ro-RO" dirty="0">
              <a:solidFill>
                <a:srgbClr val="002060"/>
              </a:solidFill>
              <a:latin typeface="Calibri" pitchFamily="34" charset="0"/>
            </a:endParaRPr>
          </a:p>
          <a:p>
            <a:endParaRPr lang="ro-RO" dirty="0">
              <a:solidFill>
                <a:srgbClr val="002060"/>
              </a:solidFill>
              <a:latin typeface="Calibri" pitchFamily="34" charset="0"/>
            </a:endParaRPr>
          </a:p>
          <a:p>
            <a:endParaRPr lang="ro-RO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127" name="Picture 7" descr="C:\Users\Claudia\Desktop\malta 2017\IMG-20171014-WA0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990600"/>
            <a:ext cx="25146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8" name="Picture 8" descr="C:\Users\Claudia\Desktop\malta 2017\IMG-20171014-WA0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350" y="3276600"/>
            <a:ext cx="2533650" cy="337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9" name="Picture 9" descr="C:\Users\Claudia\Desktop\malta 2017\IMG-20171014-WA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581400"/>
            <a:ext cx="5029200" cy="3151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228600" y="0"/>
            <a:ext cx="9144000" cy="6858000"/>
          </a:xfrm>
          <a:prstGeom prst="rect">
            <a:avLst/>
          </a:prstGeom>
          <a:noFill/>
        </p:spPr>
      </p:pic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0" y="1676400"/>
            <a:ext cx="4572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Găsirea și implicarea facilitatorilor: </a:t>
            </a:r>
            <a:r>
              <a:rPr lang="ro-RO" b="1" dirty="0" smtClean="0">
                <a:solidFill>
                  <a:srgbClr val="002060"/>
                </a:solidFill>
                <a:latin typeface="Calibri" pitchFamily="34" charset="0"/>
              </a:rPr>
              <a:t>managementul </a:t>
            </a: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găsirii și implicării facilitatorilor în proiect: harta facilitatorilor, planul de comunicare și de management, gestionarea așteptărilor facilitatorilor, raportarea performanței sau a rezultatelor</a:t>
            </a:r>
          </a:p>
          <a:p>
            <a:pPr algn="just"/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Evaluare: reflecții de grup, chestionar de evaluare și completarea raportului zilnic</a:t>
            </a:r>
          </a:p>
        </p:txBody>
      </p:sp>
      <p:pic>
        <p:nvPicPr>
          <p:cNvPr id="6150" name="Picture 2" descr="C:\Users\Claudia\Desktop\malta 2017\20171006_140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1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381000" y="1524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2800" b="1">
                <a:solidFill>
                  <a:srgbClr val="002060"/>
                </a:solidFill>
                <a:latin typeface="Baskerville Old Face" pitchFamily="18" charset="0"/>
              </a:rPr>
              <a:t>Ziua 3 (07.10.2017): Ciclul managementului unui proiect; matricea logică a unui proiect</a:t>
            </a:r>
            <a:endParaRPr lang="en-US" sz="2800" b="1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0" y="1066800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Planul instutuțional de dezvoltarea europeană</a:t>
            </a:r>
            <a:r>
              <a:rPr lang="en-US" b="1" dirty="0">
                <a:solidFill>
                  <a:srgbClr val="002060"/>
                </a:solidFill>
                <a:latin typeface="Calibri" pitchFamily="34" charset="0"/>
              </a:rPr>
              <a:t>: </a:t>
            </a: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analiza </a:t>
            </a:r>
            <a:r>
              <a:rPr lang="en-US" b="1" dirty="0" err="1">
                <a:solidFill>
                  <a:srgbClr val="002060"/>
                </a:solidFill>
                <a:latin typeface="Calibri" pitchFamily="34" charset="0"/>
              </a:rPr>
              <a:t>nevoilor</a:t>
            </a: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, analiza SWOT</a:t>
            </a:r>
          </a:p>
          <a:p>
            <a:endParaRPr lang="ro-RO" b="1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latin typeface="Calibri" pitchFamily="34" charset="0"/>
              </a:rPr>
              <a:t>Management de proiect: ce este un proiect, etapele managemetului de proiect, organizarea proiectului și rolurile cheie în cadrul acestuia</a:t>
            </a:r>
          </a:p>
          <a:p>
            <a:endParaRPr lang="ro-RO" b="1" dirty="0">
              <a:latin typeface="Calibri" pitchFamily="34" charset="0"/>
            </a:endParaRPr>
          </a:p>
          <a:p>
            <a:endParaRPr lang="ro-RO" dirty="0">
              <a:latin typeface="Calibri" pitchFamily="34" charset="0"/>
            </a:endParaRPr>
          </a:p>
          <a:p>
            <a:endParaRPr lang="ro-RO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pic>
        <p:nvPicPr>
          <p:cNvPr id="7176" name="Picture 8" descr="D:\ISJ-Proiecte\2-Erasmus+2014-2020\Implementare\KA1\2017\5-Mobilitate\F1-Malta\Photos\22221643_1809208192439844_263173575605378922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0" y="0"/>
            <a:ext cx="4572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Exerciții practice:  harta m</a:t>
            </a:r>
            <a:r>
              <a:rPr lang="en-US" b="1" dirty="0">
                <a:solidFill>
                  <a:srgbClr val="002060"/>
                </a:solidFill>
                <a:latin typeface="Calibri" pitchFamily="34" charset="0"/>
              </a:rPr>
              <a:t>en</a:t>
            </a: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t</a:t>
            </a:r>
            <a:r>
              <a:rPr lang="en-US" b="1" dirty="0">
                <a:solidFill>
                  <a:srgbClr val="002060"/>
                </a:solidFill>
                <a:latin typeface="Calibri" pitchFamily="34" charset="0"/>
              </a:rPr>
              <a:t>al</a:t>
            </a: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ă a unui proiect, creșterea competențelor unui responsabil de proiect</a:t>
            </a:r>
          </a:p>
          <a:p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Instrumente și metode folosite în scrierea unei propuneri de proiect viabile: </a:t>
            </a:r>
            <a:r>
              <a:rPr lang="ro-RO" b="1" dirty="0" smtClean="0">
                <a:solidFill>
                  <a:srgbClr val="002060"/>
                </a:solidFill>
                <a:latin typeface="Calibri" pitchFamily="34" charset="0"/>
              </a:rPr>
              <a:t>Cele 5 întrebări cheie, </a:t>
            </a: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Analiza pentru arborele cauzelor și al efectelor, </a:t>
            </a:r>
            <a:r>
              <a:rPr lang="ro-RO" b="1" dirty="0" smtClean="0">
                <a:solidFill>
                  <a:srgbClr val="002060"/>
                </a:solidFill>
                <a:latin typeface="Calibri" pitchFamily="34" charset="0"/>
              </a:rPr>
              <a:t>Oglinda arborelui cauzelor și al efectelor</a:t>
            </a:r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endParaRPr lang="ro-RO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Evaluare: reflecții de grup, chestionar de evaluare și completarea raportului zilnic</a:t>
            </a:r>
          </a:p>
        </p:txBody>
      </p:sp>
      <p:pic>
        <p:nvPicPr>
          <p:cNvPr id="8198" name="Picture 2" descr="C:\Users\Claudia\Desktop\malta 2017\IMG-20171014-WA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9" name="Picture 3" descr="C:\Users\Claudia\Desktop\malta 2017\20171009_101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4191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4" name="Picture 5" descr="C:\Users\Claudia\Desktop\malta 2017\IMG-20171014-WA0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429000"/>
            <a:ext cx="44958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:\ISJ-Proiecte\2-Erasmus+2014-2020\Implementare\KA1\2017\5-Mobilitate\F1-Malta\Photos\Eu\IMG_20171007_1438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>
              <a:solidFill>
                <a:srgbClr val="002060"/>
              </a:solidFill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762000" y="152400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2800" b="1" dirty="0">
                <a:solidFill>
                  <a:srgbClr val="002060"/>
                </a:solidFill>
                <a:latin typeface="Baskerville Old Face" pitchFamily="18" charset="0"/>
              </a:rPr>
              <a:t>Ziua 4 (08.10.2017): Cultură și interculturalitate</a:t>
            </a:r>
            <a:endParaRPr lang="en-US" sz="2800" b="1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0" y="76200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Dezvoltarea competențelor interculturale ale profesorilor implicați în proiecte internaționale</a:t>
            </a: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Evaluare : reflecții de grup, chestionar de evaluare și completarea raportului zilnic</a:t>
            </a:r>
          </a:p>
          <a:p>
            <a:pPr>
              <a:buFont typeface="Wingdings" pitchFamily="2" charset="2"/>
              <a:buChar char="Ø"/>
            </a:pPr>
            <a:r>
              <a:rPr lang="ro-RO" b="1" dirty="0">
                <a:solidFill>
                  <a:srgbClr val="002060"/>
                </a:solidFill>
                <a:latin typeface="Calibri" pitchFamily="34" charset="0"/>
              </a:rPr>
              <a:t>Vizită culturală</a:t>
            </a:r>
            <a:endParaRPr lang="en-US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9223" name="Picture 7" descr="C:\Users\Claudia\Desktop\malta 2017\20171008_101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048000"/>
            <a:ext cx="51054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4" name="Picture 8" descr="C:\Users\Claudia\Desktop\malta 2017\20171008_114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352676"/>
            <a:ext cx="3810000" cy="2143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5" name="Picture 9" descr="C:\Users\Claudia\Desktop\malta 2017\20171009_1507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72000"/>
            <a:ext cx="3962400" cy="228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4343400" y="2514600"/>
            <a:ext cx="426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Baskerville Old Face" pitchFamily="18" charset="0"/>
              </a:rPr>
              <a:t>Grota Albastra-Filfla</a:t>
            </a:r>
          </a:p>
        </p:txBody>
      </p:sp>
      <p:sp>
        <p:nvSpPr>
          <p:cNvPr id="10251" name="TextBox 10"/>
          <p:cNvSpPr txBox="1">
            <a:spLocks noChangeArrowheads="1"/>
          </p:cNvSpPr>
          <p:nvPr/>
        </p:nvSpPr>
        <p:spPr bwMode="auto">
          <a:xfrm>
            <a:off x="228600" y="1905000"/>
            <a:ext cx="403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Baskerville Old Face" pitchFamily="18" charset="0"/>
              </a:rPr>
              <a:t>Templele</a:t>
            </a:r>
            <a:r>
              <a:rPr lang="en-US" sz="2000" b="1" dirty="0">
                <a:solidFill>
                  <a:srgbClr val="002060"/>
                </a:solidFill>
                <a:latin typeface="Baskerville Old Face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Baskerville Old Face" pitchFamily="18" charset="0"/>
              </a:rPr>
              <a:t>Megalitice</a:t>
            </a:r>
            <a:r>
              <a:rPr lang="en-US" sz="2000" b="1" dirty="0">
                <a:solidFill>
                  <a:srgbClr val="002060"/>
                </a:solidFill>
                <a:latin typeface="Baskerville Old Face" pitchFamily="18" charset="0"/>
              </a:rPr>
              <a:t>-Hagar </a:t>
            </a:r>
            <a:r>
              <a:rPr lang="en-US" sz="2000" b="1" dirty="0" err="1">
                <a:solidFill>
                  <a:srgbClr val="002060"/>
                </a:solidFill>
                <a:latin typeface="Baskerville Old Face" pitchFamily="18" charset="0"/>
              </a:rPr>
              <a:t>Qim</a:t>
            </a:r>
            <a:endParaRPr lang="en-US" sz="2000" b="1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10252" name="TextBox 11"/>
          <p:cNvSpPr txBox="1">
            <a:spLocks noChangeArrowheads="1"/>
          </p:cNvSpPr>
          <p:nvPr/>
        </p:nvSpPr>
        <p:spPr bwMode="auto">
          <a:xfrm>
            <a:off x="3886200" y="6248400"/>
            <a:ext cx="3886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Baskerville Old Face" pitchFamily="18" charset="0"/>
              </a:rPr>
              <a:t>Catedrala</a:t>
            </a:r>
            <a:r>
              <a:rPr lang="en-US" sz="2000" b="1" dirty="0">
                <a:solidFill>
                  <a:srgbClr val="002060"/>
                </a:solidFill>
                <a:latin typeface="Baskerville Old Face" pitchFamily="18" charset="0"/>
              </a:rPr>
              <a:t> St. </a:t>
            </a:r>
            <a:r>
              <a:rPr lang="en-US" sz="2000" b="1" dirty="0" smtClean="0">
                <a:solidFill>
                  <a:srgbClr val="002060"/>
                </a:solidFill>
                <a:latin typeface="Baskerville Old Face" pitchFamily="18" charset="0"/>
              </a:rPr>
              <a:t>John</a:t>
            </a:r>
            <a:r>
              <a:rPr lang="ro-RO" sz="2000" b="1" dirty="0" smtClean="0">
                <a:solidFill>
                  <a:srgbClr val="002060"/>
                </a:solidFill>
                <a:latin typeface="Baskerville Old Face" pitchFamily="18" charset="0"/>
              </a:rPr>
              <a:t>, Valletta</a:t>
            </a:r>
            <a:endParaRPr lang="en-US" sz="2000" b="1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682</Words>
  <Application>Microsoft Office PowerPoint</Application>
  <PresentationFormat>On-screen Show (4:3)</PresentationFormat>
  <Paragraphs>114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Claudia</dc:creator>
  <cp:lastModifiedBy>gc</cp:lastModifiedBy>
  <cp:revision>80</cp:revision>
  <dcterms:created xsi:type="dcterms:W3CDTF">2017-10-14T06:53:01Z</dcterms:created>
  <dcterms:modified xsi:type="dcterms:W3CDTF">2017-10-16T18:07:13Z</dcterms:modified>
</cp:coreProperties>
</file>